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70" r:id="rId2"/>
    <p:sldId id="278" r:id="rId3"/>
    <p:sldId id="281" r:id="rId4"/>
    <p:sldId id="279" r:id="rId5"/>
    <p:sldId id="280" r:id="rId6"/>
    <p:sldId id="275" r:id="rId7"/>
    <p:sldId id="282" r:id="rId8"/>
    <p:sldId id="295" r:id="rId9"/>
    <p:sldId id="287" r:id="rId10"/>
    <p:sldId id="288" r:id="rId11"/>
    <p:sldId id="289" r:id="rId12"/>
    <p:sldId id="258" r:id="rId13"/>
    <p:sldId id="259" r:id="rId14"/>
    <p:sldId id="290" r:id="rId15"/>
    <p:sldId id="263" r:id="rId16"/>
    <p:sldId id="265" r:id="rId17"/>
    <p:sldId id="292" r:id="rId18"/>
    <p:sldId id="297" r:id="rId19"/>
    <p:sldId id="291" r:id="rId20"/>
    <p:sldId id="294" r:id="rId21"/>
    <p:sldId id="262" r:id="rId22"/>
    <p:sldId id="269" r:id="rId23"/>
    <p:sldId id="261" r:id="rId24"/>
    <p:sldId id="260" r:id="rId25"/>
    <p:sldId id="296" r:id="rId26"/>
    <p:sldId id="298" r:id="rId27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>
        <p:scale>
          <a:sx n="77" d="100"/>
          <a:sy n="77" d="100"/>
        </p:scale>
        <p:origin x="-117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7D392-D7DD-4605-BA66-E4E1A55E6284}" type="datetimeFigureOut">
              <a:rPr lang="en-IN" smtClean="0"/>
              <a:t>12-10-2017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2B79B-AE15-425A-B073-019AB31A7A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6708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F62C2-8D0E-4F7E-8A2F-5A7A624E0A27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D7F26-3B41-4866-9C53-7EC0EC25D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3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D7F26-3B41-4866-9C53-7EC0EC25D87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271B-34A1-452F-B498-836A3A5AAF9D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DD0D9-3EFA-49C1-A75B-7E76CEDB6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SERVICES IN NATIONAL ACCOUNTS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NATIONAL ACCOUNTS DIVISION</a:t>
            </a:r>
          </a:p>
          <a:p>
            <a:r>
              <a:rPr lang="en-US" dirty="0" smtClean="0"/>
              <a:t>CSO</a:t>
            </a:r>
          </a:p>
          <a:p>
            <a:r>
              <a:rPr lang="en-US" dirty="0" smtClean="0"/>
              <a:t>NEW DELHI, INDIA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777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INDICATORS USED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605836"/>
              </p:ext>
            </p:extLst>
          </p:nvPr>
        </p:nvGraphicFramePr>
        <p:xfrm>
          <a:off x="685800" y="1295400"/>
          <a:ext cx="7772400" cy="5047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100"/>
                <a:gridCol w="2464858"/>
                <a:gridCol w="1421342"/>
                <a:gridCol w="1943100"/>
              </a:tblGrid>
              <a:tr h="404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Industry</a:t>
                      </a:r>
                      <a:endParaRPr lang="en-IN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Current prices</a:t>
                      </a:r>
                      <a:endParaRPr lang="en-IN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Constant prices </a:t>
                      </a:r>
                      <a:endParaRPr lang="en-IN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</a:rPr>
                        <a:t>Indicators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for constant prices</a:t>
                      </a:r>
                      <a:endParaRPr lang="en-IN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8080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Courier Services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Service tax growth</a:t>
                      </a:r>
                      <a:endParaRPr lang="en-IN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Single Deflation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CPI (</a:t>
                      </a:r>
                      <a:r>
                        <a:rPr lang="en-US" sz="1200" dirty="0" err="1">
                          <a:effectLst/>
                        </a:rPr>
                        <a:t>Trpt</a:t>
                      </a:r>
                      <a:r>
                        <a:rPr lang="en-US" sz="1200" dirty="0">
                          <a:effectLst/>
                        </a:rPr>
                        <a:t>. &amp; Comm.), 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04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Cable Services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Service tax growth</a:t>
                      </a:r>
                      <a:endParaRPr lang="en-IN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Single Deflation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CPI (Trpt. &amp; Comm.),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04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Telecommunication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Service tax growth</a:t>
                      </a:r>
                      <a:endParaRPr lang="en-IN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Extrapolation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Minutes of Usage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921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Recording &amp; Broadcasting Services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Corporate growth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Single Deflation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CPI (Trpt. &amp; Comm.),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040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Real Estate &amp; Professional Services 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Corporate Growth</a:t>
                      </a:r>
                      <a:endParaRPr lang="en-IN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Single Deflation</a:t>
                      </a:r>
                      <a:endParaRPr lang="en-IN" sz="1100" dirty="0" smtClean="0">
                        <a:effectLst/>
                        <a:latin typeface="+mn-lt"/>
                        <a:ea typeface="Calibri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Deflation by CPI (Misc.)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20081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Ownership of Dwellings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For Urban </a:t>
                      </a:r>
                      <a:endParaRPr lang="en-IN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Gross Rental – Repair   Maintenance where Gross rental prepared as no. of dwellings * Rent per dwellings</a:t>
                      </a:r>
                      <a:endParaRPr lang="en-IN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For </a:t>
                      </a:r>
                      <a:r>
                        <a:rPr lang="en-US" sz="1200" dirty="0">
                          <a:effectLst/>
                        </a:rPr>
                        <a:t>rural – User Cost approach</a:t>
                      </a:r>
                      <a:endParaRPr lang="en-IN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Double  Deflation</a:t>
                      </a:r>
                      <a:endParaRPr lang="en-IN" sz="1100" dirty="0" smtClean="0">
                        <a:effectLst/>
                        <a:latin typeface="+mn-lt"/>
                        <a:ea typeface="Calibri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Deflation by CPI (</a:t>
                      </a:r>
                      <a:r>
                        <a:rPr lang="en-US" sz="1200" dirty="0" smtClean="0">
                          <a:effectLst/>
                        </a:rPr>
                        <a:t>Housing) and Index  of Urban housing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Mangal"/>
                        </a:rPr>
                        <a:t>In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Calibri"/>
                          <a:cs typeface="Mangal"/>
                        </a:rPr>
                        <a:t> the user cost approach Stock and CFC at constant prices are estimated through PIM  using appropriate price deflators.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29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/>
              <a:t>INDICATORS USED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735681"/>
              </p:ext>
            </p:extLst>
          </p:nvPr>
        </p:nvGraphicFramePr>
        <p:xfrm>
          <a:off x="533400" y="1219200"/>
          <a:ext cx="8229600" cy="4787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Industry</a:t>
                      </a:r>
                      <a:endParaRPr lang="en-IN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Current prices</a:t>
                      </a:r>
                      <a:endParaRPr lang="en-IN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Constant prices </a:t>
                      </a:r>
                      <a:endParaRPr lang="en-IN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</a:rPr>
                        <a:t>Indicators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for constant prices</a:t>
                      </a:r>
                      <a:endParaRPr lang="en-IN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Education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Consumer Expenditure(CE)  growth in education (64</a:t>
                      </a:r>
                      <a:r>
                        <a:rPr lang="en-US" sz="1200" baseline="30000" dirty="0">
                          <a:effectLst/>
                        </a:rPr>
                        <a:t>th</a:t>
                      </a:r>
                      <a:r>
                        <a:rPr lang="en-US" sz="1200" dirty="0">
                          <a:effectLst/>
                        </a:rPr>
                        <a:t> and 71</a:t>
                      </a:r>
                      <a:r>
                        <a:rPr lang="en-US" sz="1200" baseline="30000" dirty="0">
                          <a:effectLst/>
                        </a:rPr>
                        <a:t>st</a:t>
                      </a:r>
                      <a:r>
                        <a:rPr lang="en-US" sz="1200" dirty="0">
                          <a:effectLst/>
                        </a:rPr>
                        <a:t> Round)</a:t>
                      </a:r>
                      <a:endParaRPr lang="en-IN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Single Deflation</a:t>
                      </a:r>
                      <a:endParaRPr lang="en-IN" sz="1200" dirty="0" smtClean="0">
                        <a:effectLst/>
                        <a:latin typeface="+mn-lt"/>
                        <a:ea typeface="Calibri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Deflation by CPI (Education)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Health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CE growth in health (61st and 68th Round)</a:t>
                      </a:r>
                      <a:endParaRPr lang="en-IN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Single Deflation</a:t>
                      </a:r>
                      <a:endParaRPr lang="en-IN" sz="1100" dirty="0" smtClean="0">
                        <a:effectLst/>
                        <a:latin typeface="+mn-lt"/>
                        <a:ea typeface="Calibri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Deflation by CPI (Health)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Recreational, cultural and sporting activities </a:t>
                      </a:r>
                      <a:endParaRPr lang="en-IN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Growth in non-food expenditure</a:t>
                      </a:r>
                      <a:endParaRPr lang="en-IN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Single Deflation</a:t>
                      </a:r>
                      <a:endParaRPr lang="en-IN" sz="1100" dirty="0" smtClean="0">
                        <a:effectLst/>
                        <a:latin typeface="+mn-lt"/>
                        <a:ea typeface="Calibri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Deflation by CPI (Recreation/Misc.)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Activities of membership organisations</a:t>
                      </a:r>
                      <a:endParaRPr lang="en-IN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Service tax growth</a:t>
                      </a:r>
                      <a:endParaRPr lang="en-IN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Single Deflation</a:t>
                      </a:r>
                      <a:endParaRPr lang="en-IN" sz="1100" dirty="0" smtClean="0">
                        <a:effectLst/>
                        <a:latin typeface="+mn-lt"/>
                        <a:ea typeface="Calibri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Deflation by CPI (</a:t>
                      </a:r>
                      <a:r>
                        <a:rPr lang="en-US" sz="1200" dirty="0" err="1" smtClean="0">
                          <a:effectLst/>
                        </a:rPr>
                        <a:t>Misc</a:t>
                      </a:r>
                      <a:r>
                        <a:rPr lang="en-US" sz="1200" dirty="0" smtClean="0">
                          <a:effectLst/>
                        </a:rPr>
                        <a:t>)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Personal Services (washing, hairdressing, custom tailoring)</a:t>
                      </a:r>
                      <a:endParaRPr lang="en-IN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Growth in non-food expenditure ( from </a:t>
                      </a:r>
                      <a:endParaRPr lang="en-IN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Consumer expenditure survey)</a:t>
                      </a:r>
                      <a:endParaRPr lang="en-IN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Single Deflation</a:t>
                      </a:r>
                      <a:endParaRPr lang="en-IN" sz="1100" dirty="0" smtClean="0">
                        <a:effectLst/>
                        <a:latin typeface="+mn-lt"/>
                        <a:ea typeface="Calibri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Deflation by CPI (General)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Private households employing staff</a:t>
                      </a:r>
                      <a:endParaRPr lang="en-IN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Labour</a:t>
                      </a:r>
                      <a:r>
                        <a:rPr lang="en-US" sz="1200" dirty="0" smtClean="0">
                          <a:effectLst/>
                        </a:rPr>
                        <a:t> Input method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Single Deflation</a:t>
                      </a:r>
                      <a:endParaRPr lang="en-IN" sz="1100" dirty="0" smtClean="0">
                        <a:effectLst/>
                        <a:latin typeface="+mn-lt"/>
                        <a:ea typeface="Calibri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Deflation by CPI (General)</a:t>
                      </a:r>
                      <a:endParaRPr lang="en-IN" sz="1050" dirty="0" smtClean="0">
                        <a:effectLst/>
                        <a:latin typeface="+mn-lt"/>
                        <a:ea typeface="Calibri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3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of financial corporations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47500" lnSpcReduction="20000"/>
          </a:bodyPr>
          <a:lstStyle/>
          <a:p>
            <a:pPr lvl="1"/>
            <a:endParaRPr lang="en-US" sz="4000" dirty="0"/>
          </a:p>
          <a:p>
            <a:r>
              <a:rPr lang="en-US" sz="5200" dirty="0" smtClean="0"/>
              <a:t>Financial corporations sector are  divided into nine subsectors according to its activity in the market and the liquidity of its liabilities</a:t>
            </a:r>
          </a:p>
          <a:p>
            <a:pPr>
              <a:buNone/>
            </a:pPr>
            <a:endParaRPr lang="en-US" sz="5200" dirty="0" smtClean="0"/>
          </a:p>
          <a:p>
            <a:pPr lvl="3"/>
            <a:r>
              <a:rPr lang="en-US" sz="4200" dirty="0" smtClean="0"/>
              <a:t>Central </a:t>
            </a:r>
            <a:r>
              <a:rPr lang="en-US" sz="4200" dirty="0"/>
              <a:t>Bank </a:t>
            </a:r>
            <a:endParaRPr lang="en-US" sz="4200" dirty="0" smtClean="0"/>
          </a:p>
          <a:p>
            <a:pPr lvl="3"/>
            <a:r>
              <a:rPr lang="en-US" sz="4200" dirty="0" smtClean="0"/>
              <a:t>Deposit </a:t>
            </a:r>
            <a:r>
              <a:rPr lang="en-US" sz="4200" dirty="0"/>
              <a:t>taking corporations except the central </a:t>
            </a:r>
            <a:r>
              <a:rPr lang="en-US" sz="4200" dirty="0" smtClean="0"/>
              <a:t>bank</a:t>
            </a:r>
            <a:endParaRPr lang="en-US" sz="4200" dirty="0"/>
          </a:p>
          <a:p>
            <a:pPr lvl="3"/>
            <a:r>
              <a:rPr lang="en-US" sz="4200" dirty="0"/>
              <a:t>Money Market </a:t>
            </a:r>
            <a:r>
              <a:rPr lang="en-US" sz="4200" dirty="0" smtClean="0"/>
              <a:t>Fund</a:t>
            </a:r>
            <a:endParaRPr lang="en-US" sz="4200" dirty="0"/>
          </a:p>
          <a:p>
            <a:pPr lvl="3"/>
            <a:r>
              <a:rPr lang="en-US" sz="4200" dirty="0"/>
              <a:t>Non-Money market investment fund </a:t>
            </a:r>
            <a:endParaRPr lang="en-US" sz="4200" dirty="0" smtClean="0"/>
          </a:p>
          <a:p>
            <a:pPr lvl="3"/>
            <a:r>
              <a:rPr lang="en-US" sz="4200" dirty="0" smtClean="0"/>
              <a:t>Other </a:t>
            </a:r>
            <a:r>
              <a:rPr lang="en-US" sz="4200" dirty="0"/>
              <a:t>financial intermediaries except insurance corporations and pension </a:t>
            </a:r>
            <a:r>
              <a:rPr lang="en-US" sz="4200" dirty="0" smtClean="0"/>
              <a:t>funds</a:t>
            </a:r>
          </a:p>
          <a:p>
            <a:pPr lvl="3"/>
            <a:r>
              <a:rPr lang="en-US" sz="4200" dirty="0" smtClean="0"/>
              <a:t>Financial </a:t>
            </a:r>
            <a:r>
              <a:rPr lang="en-US" sz="4200" dirty="0"/>
              <a:t>auxiliaries </a:t>
            </a:r>
            <a:endParaRPr lang="en-US" sz="4200" dirty="0" smtClean="0"/>
          </a:p>
          <a:p>
            <a:pPr lvl="3"/>
            <a:r>
              <a:rPr lang="en-US" sz="4200" dirty="0" smtClean="0"/>
              <a:t>Captive </a:t>
            </a:r>
            <a:r>
              <a:rPr lang="en-US" sz="4200" dirty="0"/>
              <a:t>financial institutions and money lenders </a:t>
            </a:r>
            <a:endParaRPr lang="en-US" sz="4200" dirty="0" smtClean="0"/>
          </a:p>
          <a:p>
            <a:pPr lvl="3"/>
            <a:r>
              <a:rPr lang="en-US" sz="4200" dirty="0" smtClean="0"/>
              <a:t>Insurance </a:t>
            </a:r>
            <a:r>
              <a:rPr lang="en-US" sz="4200" dirty="0"/>
              <a:t>corporations </a:t>
            </a:r>
          </a:p>
          <a:p>
            <a:pPr lvl="3"/>
            <a:r>
              <a:rPr lang="en-US" sz="4200" dirty="0"/>
              <a:t>Pension Funds </a:t>
            </a:r>
          </a:p>
          <a:p>
            <a:pPr marL="0" indent="0">
              <a:buNone/>
            </a:pPr>
            <a:r>
              <a:rPr lang="en-US" sz="42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ESTIMATES AT CURRENT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 Bank (RBI)  - Cost method on the entire operations of the RBI. </a:t>
            </a:r>
          </a:p>
          <a:p>
            <a:pPr marL="342900" lvl="3" indent="-342900">
              <a:buFont typeface="Arial" pitchFamily="34" charset="0"/>
              <a:buChar char="•"/>
            </a:pPr>
            <a:r>
              <a:rPr lang="en-US" sz="3200" dirty="0" smtClean="0"/>
              <a:t>Deposit taking corporations except the central bank- All nationalized banks, regional rural banks, other scheduled commercial banks including private and foreign banks, Cooperative credit societies etc.( financial intermediaries )</a:t>
            </a:r>
          </a:p>
          <a:p>
            <a:pPr marL="342900" lvl="3" indent="-342900">
              <a:buFont typeface="Arial" pitchFamily="34" charset="0"/>
              <a:buChar char="•"/>
            </a:pPr>
            <a:endParaRPr lang="en-US" sz="32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intermediaries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5250" indent="0" algn="just">
              <a:lnSpc>
                <a:spcPct val="115000"/>
              </a:lnSpc>
              <a:spcAft>
                <a:spcPts val="0"/>
              </a:spcAft>
            </a:pPr>
            <a:r>
              <a:rPr lang="en-IN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Reference </a:t>
            </a:r>
            <a:r>
              <a:rPr lang="en-IN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Rate (RR) </a:t>
            </a:r>
            <a:r>
              <a:rPr lang="en-IN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approach</a:t>
            </a:r>
          </a:p>
          <a:p>
            <a:pPr marL="95250" indent="0" algn="just">
              <a:lnSpc>
                <a:spcPct val="115000"/>
              </a:lnSpc>
              <a:spcAft>
                <a:spcPts val="0"/>
              </a:spcAft>
            </a:pPr>
            <a:r>
              <a:rPr lang="en-IN" dirty="0" smtClean="0"/>
              <a:t> Output </a:t>
            </a:r>
            <a:r>
              <a:rPr lang="en-IN" dirty="0"/>
              <a:t>= FISIM (financial intermediation services indirectly measured) + AR (actual receipts)</a:t>
            </a:r>
            <a:endParaRPr lang="en-IN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95250" indent="0" algn="just">
              <a:lnSpc>
                <a:spcPct val="115000"/>
              </a:lnSpc>
              <a:spcAft>
                <a:spcPts val="0"/>
              </a:spcAft>
            </a:pPr>
            <a:r>
              <a:rPr lang="en-IN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FISIM </a:t>
            </a:r>
            <a:r>
              <a:rPr lang="en-IN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 (LR-RR)* average stock of loans + (RR-DR) * average stock of deposits.</a:t>
            </a:r>
          </a:p>
          <a:p>
            <a:pPr marL="95250" indent="0" algn="just">
              <a:lnSpc>
                <a:spcPct val="115000"/>
              </a:lnSpc>
              <a:spcAft>
                <a:spcPts val="0"/>
              </a:spcAft>
            </a:pPr>
            <a:r>
              <a:rPr lang="en-IN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RR </a:t>
            </a:r>
            <a:r>
              <a:rPr lang="en-IN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 harmonic mean of lending </a:t>
            </a:r>
            <a:r>
              <a:rPr lang="en-IN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rate(LR) </a:t>
            </a:r>
            <a:r>
              <a:rPr lang="en-IN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and deposit rate </a:t>
            </a:r>
            <a:r>
              <a:rPr lang="en-IN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(DR) for </a:t>
            </a:r>
            <a:r>
              <a:rPr lang="en-IN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the banking </a:t>
            </a:r>
            <a:r>
              <a:rPr lang="en-IN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sector</a:t>
            </a:r>
          </a:p>
          <a:p>
            <a:pPr marL="95250" indent="0" algn="just">
              <a:lnSpc>
                <a:spcPct val="115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Intermediate Consumption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(IC)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Management expenses + commission to agents + bank charges + repair and maintenance + other misc. expenses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50" indent="0" algn="just">
              <a:lnSpc>
                <a:spcPct val="115000"/>
              </a:lnSpc>
              <a:spcAft>
                <a:spcPts val="0"/>
              </a:spcAft>
            </a:pPr>
            <a:endParaRPr lang="en-IN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071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Financial intermediaries</a:t>
            </a:r>
            <a:r>
              <a:rPr lang="en-US" sz="4000" dirty="0"/>
              <a:t/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FISIM under RR method does not include:</a:t>
            </a:r>
            <a:endParaRPr lang="en-US" sz="2800" dirty="0" smtClean="0"/>
          </a:p>
          <a:p>
            <a:pPr lvl="1"/>
            <a:r>
              <a:rPr lang="en-US" dirty="0" smtClean="0"/>
              <a:t>Interest receipts on investments and debt securities</a:t>
            </a:r>
            <a:endParaRPr lang="en-US" sz="2400" dirty="0" smtClean="0"/>
          </a:p>
          <a:p>
            <a:pPr lvl="1"/>
            <a:r>
              <a:rPr lang="en-US" dirty="0" smtClean="0"/>
              <a:t>Interest Paid on borrowing and debt securities</a:t>
            </a:r>
            <a:endParaRPr lang="en-US" sz="2400" dirty="0" smtClean="0"/>
          </a:p>
          <a:p>
            <a:pPr lvl="1"/>
            <a:r>
              <a:rPr lang="en-US" dirty="0" smtClean="0"/>
              <a:t>Net Profit on Sale of Investments</a:t>
            </a:r>
            <a:endParaRPr lang="en-US" sz="2400" dirty="0" smtClean="0"/>
          </a:p>
          <a:p>
            <a:r>
              <a:rPr lang="en-US" dirty="0" smtClean="0"/>
              <a:t>These are considered as property income and are included  in savings</a:t>
            </a:r>
            <a:endParaRPr lang="en-US" sz="2800" dirty="0" smtClean="0"/>
          </a:p>
          <a:p>
            <a:r>
              <a:rPr lang="en-IN" dirty="0" smtClean="0"/>
              <a:t>AR  comprise of misc. income, brokerage, commission income, etc.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ESTIMATES AT CURRENT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 Money Market Funds </a:t>
            </a:r>
          </a:p>
          <a:p>
            <a:r>
              <a:rPr lang="en-IN" dirty="0" smtClean="0"/>
              <a:t>  Non MMF investment Funds </a:t>
            </a:r>
            <a:endParaRPr lang="en-US" dirty="0" smtClean="0"/>
          </a:p>
          <a:p>
            <a:endParaRPr lang="en-US" dirty="0" smtClean="0"/>
          </a:p>
          <a:p>
            <a:pPr lvl="0" algn="just"/>
            <a:r>
              <a:rPr lang="en-US" dirty="0" smtClean="0"/>
              <a:t>Output comprises of purchase and redemption fee, exchange fees, account fees, annual fees such as management fees distribution and other fees and performance fees.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2800" dirty="0" smtClean="0"/>
              <a:t>Other financial intermediaries except insurance corporations and pension funds </a:t>
            </a:r>
            <a:br>
              <a:rPr lang="en-US" sz="2800" dirty="0" smtClean="0"/>
            </a:br>
            <a:endParaRPr lang="en-IN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49404"/>
              </p:ext>
            </p:extLst>
          </p:nvPr>
        </p:nvGraphicFramePr>
        <p:xfrm>
          <a:off x="685801" y="1134363"/>
          <a:ext cx="8458199" cy="586721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458199"/>
              </a:tblGrid>
              <a:tr h="533401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2400" dirty="0">
                          <a:effectLst/>
                        </a:rPr>
                        <a:t>Central </a:t>
                      </a:r>
                      <a:r>
                        <a:rPr lang="en-IN" sz="2400" dirty="0" smtClean="0">
                          <a:effectLst/>
                        </a:rPr>
                        <a:t>financial Corporations</a:t>
                      </a:r>
                      <a:endParaRPr lang="en-IN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465836"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2400" dirty="0" smtClean="0">
                          <a:effectLst/>
                        </a:rPr>
                        <a:t>State Financial Corporations</a:t>
                      </a:r>
                      <a:endParaRPr lang="en-IN" sz="2400" dirty="0" smtClean="0"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IN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723773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Non-government non-banking financial corporations </a:t>
                      </a:r>
                      <a:endParaRPr lang="en-IN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577215"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2400" dirty="0" smtClean="0">
                          <a:effectLst/>
                        </a:rPr>
                        <a:t>Development Financial Corporations </a:t>
                      </a:r>
                      <a:endParaRPr lang="en-IN" sz="2400" dirty="0" smtClean="0"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IN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53340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Share Trading and Investment Holding companies</a:t>
                      </a:r>
                      <a:endParaRPr lang="en-IN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53340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Loan Finance  and Asset Finance</a:t>
                      </a:r>
                      <a:endParaRPr lang="en-IN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598868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2400" dirty="0" smtClean="0">
                          <a:effectLst/>
                          <a:latin typeface="Calibri"/>
                          <a:ea typeface="Times New Roman"/>
                          <a:cs typeface="Mangal"/>
                        </a:rPr>
                        <a:t>Financial</a:t>
                      </a:r>
                      <a:r>
                        <a:rPr lang="en-IN" sz="2400" baseline="0" dirty="0" smtClean="0">
                          <a:effectLst/>
                          <a:latin typeface="Calibri"/>
                          <a:ea typeface="Times New Roman"/>
                          <a:cs typeface="Mangal"/>
                        </a:rPr>
                        <a:t>  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advisory services</a:t>
                      </a:r>
                      <a:endParaRPr lang="en-IN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787400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Fund management services and portfolio management services, etc., 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IN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Other </a:t>
            </a:r>
            <a:r>
              <a:rPr lang="en-US" dirty="0"/>
              <a:t>financial intermediaries except insurance corporations and pension funds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936625" lvl="2" indent="-454025" algn="just">
              <a:lnSpc>
                <a:spcPct val="13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deposit </a:t>
            </a:r>
            <a:r>
              <a:rPr lang="en-US" dirty="0">
                <a:latin typeface="Arial" pitchFamily="34" charset="0"/>
                <a:cs typeface="Arial" pitchFamily="34" charset="0"/>
              </a:rPr>
              <a:t>taking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enterprises (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output=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FISIM+explicit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fees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393825" lvl="3" indent="-454025" algn="just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FISIM = FISIM on loans + FISIM on deposits</a:t>
            </a:r>
          </a:p>
          <a:p>
            <a:pPr marL="936625" lvl="2" indent="-454025" algn="just">
              <a:lnSpc>
                <a:spcPct val="13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non-deposit </a:t>
            </a:r>
            <a:r>
              <a:rPr lang="en-US" dirty="0">
                <a:latin typeface="Arial" pitchFamily="34" charset="0"/>
                <a:cs typeface="Arial" pitchFamily="34" charset="0"/>
              </a:rPr>
              <a:t>taking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enterprises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output=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FISIM+explicit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fees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1393825" lvl="3" indent="-454025" algn="just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FISIM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= FISIM 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loans</a:t>
            </a:r>
          </a:p>
          <a:p>
            <a:pPr marL="936625" lvl="2" indent="-454025" algn="just">
              <a:lnSpc>
                <a:spcPct val="130000"/>
              </a:lnSpc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 the case of others </a:t>
            </a:r>
            <a:r>
              <a:rPr lang="en-IN" dirty="0" smtClean="0"/>
              <a:t>Output </a:t>
            </a:r>
            <a:r>
              <a:rPr lang="en-IN" dirty="0"/>
              <a:t>is the value of the explicit fees.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966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 Financial </a:t>
            </a:r>
            <a:r>
              <a:rPr lang="en-IN" b="1" dirty="0"/>
              <a:t>auxiliaries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42974"/>
              </p:ext>
            </p:extLst>
          </p:nvPr>
        </p:nvGraphicFramePr>
        <p:xfrm>
          <a:off x="381000" y="1219200"/>
          <a:ext cx="8153400" cy="527387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153400"/>
              </a:tblGrid>
              <a:tr h="83820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800" dirty="0">
                          <a:effectLst/>
                        </a:rPr>
                        <a:t>Central supervisory authorities of financial intermediaries and financial markets when they are separate institutional unit</a:t>
                      </a:r>
                      <a:endParaRPr lang="en-IN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497174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800" dirty="0">
                          <a:effectLst/>
                        </a:rPr>
                        <a:t>Corporations providing infrastructure for financial markets</a:t>
                      </a:r>
                      <a:endParaRPr lang="en-IN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364301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800" dirty="0">
                          <a:effectLst/>
                        </a:rPr>
                        <a:t>Insurance </a:t>
                      </a:r>
                      <a:r>
                        <a:rPr lang="en-IN" sz="1800" dirty="0" smtClean="0">
                          <a:effectLst/>
                        </a:rPr>
                        <a:t>agents </a:t>
                      </a:r>
                      <a:endParaRPr lang="en-IN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460028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800" dirty="0">
                          <a:effectLst/>
                        </a:rPr>
                        <a:t>Stock exchanges, Stock broking companies</a:t>
                      </a:r>
                      <a:endParaRPr lang="en-IN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784355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800" dirty="0">
                          <a:effectLst/>
                        </a:rPr>
                        <a:t>Managers of pension funds, mutual funds </a:t>
                      </a:r>
                      <a:r>
                        <a:rPr lang="en-IN" sz="1800" dirty="0" smtClean="0">
                          <a:effectLst/>
                        </a:rPr>
                        <a:t>(</a:t>
                      </a:r>
                      <a:r>
                        <a:rPr lang="en-IN" sz="1800" dirty="0">
                          <a:effectLst/>
                        </a:rPr>
                        <a:t>e.g., Asset Management Companies managing mutual funds)</a:t>
                      </a:r>
                      <a:endParaRPr lang="en-IN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  <a:tr h="2329818">
                <a:tc>
                  <a:txBody>
                    <a:bodyPr/>
                    <a:lstStyle/>
                    <a:p>
                      <a:pPr marL="285750" marR="0" lvl="1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800" dirty="0" smtClean="0"/>
                        <a:t>Usually these units show explicit service charges received from their customers. </a:t>
                      </a:r>
                    </a:p>
                    <a:p>
                      <a:pPr marL="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N" sz="1800" dirty="0" smtClean="0"/>
                    </a:p>
                    <a:p>
                      <a:pPr marL="285750" marR="0" lvl="1" indent="-2857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800" dirty="0" smtClean="0"/>
                        <a:t>Their output comprise of these service charges and their IC is similar to remaining financial sector.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IN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6195" marR="361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69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GVA OF SERVICES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Services are the fastest growing </a:t>
            </a:r>
            <a:r>
              <a:rPr lang="en-IN" dirty="0" smtClean="0"/>
              <a:t>sector. </a:t>
            </a:r>
          </a:p>
          <a:p>
            <a:r>
              <a:rPr lang="en-IN" dirty="0" smtClean="0"/>
              <a:t>Estimation </a:t>
            </a:r>
            <a:r>
              <a:rPr lang="en-IN" dirty="0"/>
              <a:t>of output and </a:t>
            </a:r>
            <a:r>
              <a:rPr lang="en-IN" dirty="0" smtClean="0"/>
              <a:t>prices entails </a:t>
            </a:r>
            <a:r>
              <a:rPr lang="en-IN" dirty="0"/>
              <a:t>various theoretical and practical </a:t>
            </a:r>
            <a:r>
              <a:rPr lang="en-IN" dirty="0" smtClean="0"/>
              <a:t>difficulties</a:t>
            </a:r>
          </a:p>
          <a:p>
            <a:r>
              <a:rPr lang="en-IN" dirty="0" smtClean="0"/>
              <a:t>Economic characteristics </a:t>
            </a:r>
            <a:r>
              <a:rPr lang="en-IN" dirty="0"/>
              <a:t>of </a:t>
            </a:r>
            <a:r>
              <a:rPr lang="en-IN" dirty="0" smtClean="0"/>
              <a:t>services - intangibility </a:t>
            </a:r>
            <a:r>
              <a:rPr lang="en-IN" dirty="0"/>
              <a:t>and heterogeneity. </a:t>
            </a:r>
          </a:p>
          <a:p>
            <a:r>
              <a:rPr lang="en-IN" dirty="0" smtClean="0"/>
              <a:t>Challenges in  measuring  volumes or output and value added at constant prices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01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>
            <a:normAutofit fontScale="90000"/>
          </a:bodyPr>
          <a:lstStyle/>
          <a:p>
            <a:pPr lvl="3" algn="ctr" rtl="0">
              <a:spcBef>
                <a:spcPct val="0"/>
              </a:spcBef>
            </a:pP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4200" dirty="0" smtClean="0"/>
              <a:t>Captive financial institutions and money lenders </a:t>
            </a:r>
            <a:br>
              <a:rPr lang="en-US" sz="42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610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money lenders</a:t>
            </a:r>
          </a:p>
          <a:p>
            <a:pPr lvl="1"/>
            <a:r>
              <a:rPr lang="en-US" dirty="0" smtClean="0"/>
              <a:t> output is FISIM </a:t>
            </a:r>
            <a:r>
              <a:rPr lang="en-US" b="1" dirty="0" smtClean="0"/>
              <a:t>: (LR- RR)/100*loan</a:t>
            </a:r>
            <a:endParaRPr lang="en-US" dirty="0" smtClean="0"/>
          </a:p>
          <a:p>
            <a:r>
              <a:rPr lang="en-US" dirty="0" smtClean="0"/>
              <a:t>Estimate is derived </a:t>
            </a:r>
            <a:r>
              <a:rPr lang="en-US" dirty="0" err="1" smtClean="0"/>
              <a:t>utilising</a:t>
            </a:r>
            <a:r>
              <a:rPr lang="en-US" dirty="0" smtClean="0"/>
              <a:t> the information on ratio between loans from banks and moneylenders from the All India Debt and Investment Survey and the loan information from the Reserve Bank of India. </a:t>
            </a:r>
          </a:p>
          <a:p>
            <a:r>
              <a:rPr lang="en-US" dirty="0" smtClean="0"/>
              <a:t> Difficult to classify “holding companies” </a:t>
            </a:r>
            <a:r>
              <a:rPr lang="en-US" dirty="0" err="1" smtClean="0"/>
              <a:t>seperately</a:t>
            </a:r>
            <a:r>
              <a:rPr lang="en-US" dirty="0" smtClean="0"/>
              <a:t> from the MCA21 database . 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009" y="945932"/>
            <a:ext cx="8615191" cy="548640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31813" lvl="1" indent="-449263" algn="just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Output:</a:t>
            </a:r>
          </a:p>
          <a:p>
            <a:pPr marL="898525" lvl="1" indent="-384175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+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Premium </a:t>
            </a:r>
            <a:r>
              <a:rPr lang="en-US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less</a:t>
            </a: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reinsurance </a:t>
            </a:r>
          </a:p>
          <a:p>
            <a:pPr marL="898525" lvl="1" indent="-384175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+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Premium supplements : interest received + dividend received + net profit on sale of investments</a:t>
            </a:r>
          </a:p>
          <a:p>
            <a:pPr marL="931863" lvl="2" indent="-449263" algn="just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—"/>
            </a:pPr>
            <a:r>
              <a:rPr lang="en-US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Less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Adjusted claims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Claims and surrenders, interest paid, net accruing liability (or change in actuarial reserves), bonus to policyholders, change in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equalisation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provision</a:t>
            </a:r>
          </a:p>
          <a:p>
            <a:pPr marL="898525" lvl="1" indent="-384175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+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Miscellaneous receipts : Business receipts + redemption receipts</a:t>
            </a:r>
          </a:p>
          <a:p>
            <a:pPr marL="531813" lvl="1" indent="-449263" algn="just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Intermediate Consumption (IC) 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98525" lvl="2" indent="-384175" algn="just">
              <a:lnSpc>
                <a:spcPct val="130000"/>
              </a:lnSpc>
              <a:spcBef>
                <a:spcPts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Management expenses, commission to agents, bank charges, repair and maintenance, other misc. expenses</a:t>
            </a:r>
          </a:p>
          <a:p>
            <a:pPr marL="531813" lvl="1" indent="-449263" algn="just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GVA = Output - IC</a:t>
            </a:r>
          </a:p>
          <a:p>
            <a:pPr marL="931863" lvl="2" indent="-449263" algn="just">
              <a:lnSpc>
                <a:spcPct val="130000"/>
              </a:lnSpc>
              <a:spcBef>
                <a:spcPts val="0"/>
              </a:spcBef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Net accruing liability – applicable only for life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insurance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931863" lvl="2" indent="-449263" algn="just">
              <a:lnSpc>
                <a:spcPct val="130000"/>
              </a:lnSpc>
              <a:spcBef>
                <a:spcPts val="0"/>
              </a:spcBef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Change in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equalisation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provision – applicable for non-life insurance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531813" lvl="1" indent="-449263" algn="just">
              <a:lnSpc>
                <a:spcPct val="130000"/>
              </a:lnSpc>
              <a:buFont typeface="+mj-lt"/>
              <a:buAutoNum type="arabicPeriod"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lvl="3" algn="ctr" rtl="0">
              <a:spcBef>
                <a:spcPct val="0"/>
              </a:spcBef>
            </a:pPr>
            <a:r>
              <a:rPr lang="en-US" sz="4200" dirty="0" smtClean="0"/>
              <a:t>Insurance corporations </a:t>
            </a:r>
            <a:br>
              <a:rPr lang="en-US" sz="4200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48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PENSION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Output is estimated as the sum of costs (i.e. intermediate consumption, compensation of employees, capital costs and other taxes less subsidies on production)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009" y="1022132"/>
            <a:ext cx="8615191" cy="53786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1813" lvl="1" indent="-449263" algn="just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Indicators used are</a:t>
            </a:r>
          </a:p>
          <a:p>
            <a:pPr marL="931863" lvl="2" indent="-449263" algn="just">
              <a:lnSpc>
                <a:spcPct val="130000"/>
              </a:lnSpc>
              <a:spcBef>
                <a:spcPts val="0"/>
              </a:spcBef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Total credits and total deposits of commercial banks</a:t>
            </a:r>
          </a:p>
          <a:p>
            <a:pPr marL="931863" lvl="2" indent="-449263" algn="just">
              <a:lnSpc>
                <a:spcPct val="130000"/>
              </a:lnSpc>
              <a:spcBef>
                <a:spcPts val="0"/>
              </a:spcBef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Total deposits and number of members – cooperative banks</a:t>
            </a:r>
          </a:p>
          <a:p>
            <a:pPr marL="931863" lvl="2" indent="-449263" algn="just">
              <a:lnSpc>
                <a:spcPct val="130000"/>
              </a:lnSpc>
              <a:spcBef>
                <a:spcPts val="0"/>
              </a:spcBef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Value of life fund and value of sum assured</a:t>
            </a:r>
          </a:p>
          <a:p>
            <a:pPr marL="931863" lvl="2" indent="-449263" algn="just">
              <a:lnSpc>
                <a:spcPct val="130000"/>
              </a:lnSpc>
              <a:spcBef>
                <a:spcPts val="0"/>
              </a:spcBef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Gross premium less claims</a:t>
            </a:r>
          </a:p>
          <a:p>
            <a:pPr marL="931863" lvl="2" indent="-449263" algn="just">
              <a:lnSpc>
                <a:spcPct val="130000"/>
              </a:lnSpc>
              <a:spcBef>
                <a:spcPts val="0"/>
              </a:spcBef>
              <a:buNone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131763" indent="-449263" algn="just">
              <a:lnSpc>
                <a:spcPct val="130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Indicators in nominal terms are deflated using </a:t>
            </a:r>
          </a:p>
          <a:p>
            <a:pPr marL="931863" lvl="2" indent="-449263" algn="just">
              <a:lnSpc>
                <a:spcPct val="130000"/>
              </a:lnSpc>
              <a:spcBef>
                <a:spcPts val="0"/>
              </a:spcBef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GDP deflator of  non-financial sector</a:t>
            </a:r>
          </a:p>
          <a:p>
            <a:pPr marL="931863" lvl="2" indent="-449263" algn="just">
              <a:lnSpc>
                <a:spcPct val="130000"/>
              </a:lnSpc>
              <a:spcBef>
                <a:spcPts val="0"/>
              </a:spcBef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Consumer Price Index</a:t>
            </a:r>
          </a:p>
          <a:p>
            <a:pPr marL="131763" indent="-449263" algn="just">
              <a:lnSpc>
                <a:spcPct val="130000"/>
              </a:lnSpc>
              <a:spcBef>
                <a:spcPts val="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Base year estimates is extrapolated using growth   in indicators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ESTIMATES AT CONSTANT PRICES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7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IN" sz="2400" dirty="0" smtClean="0">
                <a:latin typeface="Arial" pitchFamily="34" charset="0"/>
                <a:cs typeface="Arial" pitchFamily="34" charset="0"/>
              </a:rPr>
              <a:t>In the case of financial corporations , emerging areas need to be covered </a:t>
            </a:r>
          </a:p>
          <a:p>
            <a:pPr lvl="1"/>
            <a:r>
              <a:rPr lang="en-IN" sz="2400" dirty="0" smtClean="0">
                <a:latin typeface="Arial" pitchFamily="34" charset="0"/>
                <a:cs typeface="Arial" pitchFamily="34" charset="0"/>
              </a:rPr>
              <a:t>Payments bank</a:t>
            </a:r>
          </a:p>
          <a:p>
            <a:pPr lvl="1"/>
            <a:r>
              <a:rPr lang="en-IN" sz="2400" dirty="0" smtClean="0">
                <a:latin typeface="Arial" pitchFamily="34" charset="0"/>
                <a:cs typeface="Arial" pitchFamily="34" charset="0"/>
              </a:rPr>
              <a:t>Credit card operations</a:t>
            </a:r>
          </a:p>
          <a:p>
            <a:pPr lvl="1"/>
            <a:r>
              <a:rPr lang="en-IN" sz="2400" dirty="0" smtClean="0">
                <a:latin typeface="Arial" pitchFamily="34" charset="0"/>
                <a:cs typeface="Arial" pitchFamily="34" charset="0"/>
              </a:rPr>
              <a:t>Peer-to-peer lending etc.</a:t>
            </a:r>
          </a:p>
          <a:p>
            <a:r>
              <a:rPr lang="en-IN" sz="2400" dirty="0" smtClean="0">
                <a:latin typeface="Arial" pitchFamily="34" charset="0"/>
                <a:cs typeface="Arial" pitchFamily="34" charset="0"/>
              </a:rPr>
              <a:t>Data availability for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a few specific types of financial enterprises, like holding corporations, brass plate units, pawnshops engaged mainly in lending, </a:t>
            </a:r>
            <a:r>
              <a:rPr lang="en-IN" sz="2400" dirty="0" err="1" smtClean="0">
                <a:latin typeface="Arial" pitchFamily="34" charset="0"/>
                <a:cs typeface="Arial" pitchFamily="34" charset="0"/>
              </a:rPr>
              <a:t>etc.need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 to be improved </a:t>
            </a:r>
          </a:p>
          <a:p>
            <a:r>
              <a:rPr lang="en-IN" sz="2400" dirty="0" smtClean="0"/>
              <a:t>Database </a:t>
            </a:r>
            <a:r>
              <a:rPr lang="en-IN" sz="2400" dirty="0"/>
              <a:t>on outputs and outcomes </a:t>
            </a:r>
            <a:r>
              <a:rPr lang="en-IN" sz="2400" dirty="0" err="1" smtClean="0"/>
              <a:t>alongwith</a:t>
            </a:r>
            <a:r>
              <a:rPr lang="en-IN" sz="2400" dirty="0" smtClean="0"/>
              <a:t> quality </a:t>
            </a:r>
            <a:r>
              <a:rPr lang="en-IN" sz="2400" dirty="0"/>
              <a:t>aspects, of different </a:t>
            </a:r>
            <a:r>
              <a:rPr lang="en-IN" sz="2400" dirty="0" smtClean="0"/>
              <a:t> non market services like health </a:t>
            </a:r>
            <a:r>
              <a:rPr lang="en-IN" sz="2400" dirty="0"/>
              <a:t>services </a:t>
            </a:r>
            <a:r>
              <a:rPr lang="en-IN" sz="2400" dirty="0" smtClean="0"/>
              <a:t> required for measuring real output</a:t>
            </a: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IN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and Way forward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Absence </a:t>
            </a:r>
            <a:r>
              <a:rPr lang="en-US" dirty="0">
                <a:latin typeface="Arial" pitchFamily="34" charset="0"/>
                <a:cs typeface="Arial" pitchFamily="34" charset="0"/>
              </a:rPr>
              <a:t>of suitable service price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indices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Dedicated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survey on services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sector using a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list frame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that is based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on list of Companies, sixth economic census and Business Registers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has been conducted as a prelude to Annual Survey of Services.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This would provide 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 regular flow of data pertaining to the organised segment of the services sector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Future plans of  annual unincorporated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surveys,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surveys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services sector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Periodic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Labour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force surveys would provide real time data on services sector and improve the quality of estimates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609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800" dirty="0" smtClean="0"/>
              <a:t>      </a:t>
            </a:r>
          </a:p>
          <a:p>
            <a:pPr marL="0" indent="0">
              <a:buNone/>
            </a:pPr>
            <a:r>
              <a:rPr lang="en-US" sz="8800" dirty="0"/>
              <a:t> </a:t>
            </a:r>
            <a:r>
              <a:rPr lang="en-US" sz="8800" dirty="0" smtClean="0"/>
              <a:t>      THANKS</a:t>
            </a:r>
            <a:endParaRPr lang="en-IN" sz="8800" dirty="0"/>
          </a:p>
        </p:txBody>
      </p:sp>
    </p:spTree>
    <p:extLst>
      <p:ext uri="{BB962C8B-B14F-4D97-AF65-F5344CB8AC3E}">
        <p14:creationId xmlns:p14="http://schemas.microsoft.com/office/powerpoint/2010/main" val="172741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COVERAGE</a:t>
            </a:r>
            <a:endParaRPr lang="en-IN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436788"/>
              </p:ext>
            </p:extLst>
          </p:nvPr>
        </p:nvGraphicFramePr>
        <p:xfrm>
          <a:off x="685800" y="762000"/>
          <a:ext cx="7848600" cy="5948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1066800"/>
                <a:gridCol w="1676400"/>
                <a:gridCol w="1066800"/>
                <a:gridCol w="1676400"/>
                <a:gridCol w="99060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INDUSTRY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u="none" strike="noStrike" dirty="0" smtClean="0">
                          <a:effectLst/>
                        </a:rPr>
                        <a:t>NIC CODE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INDUSTRY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u="none" strike="noStrike" dirty="0">
                          <a:effectLst/>
                        </a:rPr>
                        <a:t>NIC CODE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INDUSTRY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NIC CODE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>
                          <a:effectLst/>
                        </a:rPr>
                        <a:t>Maintenance and repair of motor vehicles and motor cycles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452+45403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>
                          <a:effectLst/>
                        </a:rPr>
                        <a:t>Supporting &amp; auxiliary transport </a:t>
                      </a:r>
                      <a:r>
                        <a:rPr lang="en-IN" sz="1000" u="none" strike="noStrike" dirty="0" smtClean="0">
                          <a:effectLst/>
                        </a:rPr>
                        <a:t>activities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522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Public administration and Defence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Sale of motor vehicles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45-45403-452+473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>
                          <a:effectLst/>
                        </a:rPr>
                        <a:t>Courier activities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532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Coaching centres + Activities of the individuals providing tuition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85491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Whole sale trade except of motor vehicles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46+92001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Cable operator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61103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Education excluding Coaching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85-85491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Retail trade (except motor vehicle)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47-473+92002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Other communication (Telecommunication)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61-61103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Human health activities &amp; Care services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86.87,88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>
                          <a:effectLst/>
                        </a:rPr>
                        <a:t>Repair of computers and personal and household </a:t>
                      </a:r>
                      <a:r>
                        <a:rPr lang="en-IN" sz="1000" u="none" strike="noStrike" dirty="0" smtClean="0">
                          <a:effectLst/>
                        </a:rPr>
                        <a:t>goods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95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>
                          <a:effectLst/>
                        </a:rPr>
                        <a:t>Recording, publishing &amp; broadcasting </a:t>
                      </a:r>
                      <a:r>
                        <a:rPr lang="en-IN" sz="1000" u="none" strike="noStrike" dirty="0" smtClean="0">
                          <a:effectLst/>
                        </a:rPr>
                        <a:t>services</a:t>
                      </a:r>
                    </a:p>
                    <a:p>
                      <a:pPr algn="l" fontAlgn="ctr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58,59,60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Recreational, cultural and sporting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activities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90,91,92(-92001,92002),93 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Hotels &amp; Restaurants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55,56</a:t>
                      </a:r>
                      <a:endParaRPr lang="en-IN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 smtClean="0">
                          <a:effectLst/>
                        </a:rPr>
                        <a:t>Financial  </a:t>
                      </a:r>
                      <a:r>
                        <a:rPr lang="en-IN" sz="1000" u="none" strike="noStrike" dirty="0" smtClean="0">
                          <a:effectLst/>
                        </a:rPr>
                        <a:t>services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0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u="none" strike="noStrike" dirty="0" smtClean="0">
                          <a:effectLst/>
                        </a:rPr>
                        <a:t>64,65,66</a:t>
                      </a:r>
                      <a:endParaRPr lang="en-I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IN" sz="1000" u="none" strike="noStrike" dirty="0" smtClean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Activities of membership organisations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Transport Via Railways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491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Real Estate Activities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68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Washing and cleaning of textile and fur products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9601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Scheduled passenger land transport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4921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>
                          <a:effectLst/>
                        </a:rPr>
                        <a:t>Computer and Related </a:t>
                      </a:r>
                      <a:r>
                        <a:rPr lang="en-IN" sz="1000" u="none" strike="noStrike" dirty="0" smtClean="0">
                          <a:effectLst/>
                        </a:rPr>
                        <a:t>activities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62,63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Hair dressing and other beauty treatment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9602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Non-scheduled passenger land transport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4922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>
                          <a:effectLst/>
                        </a:rPr>
                        <a:t>Legal activities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691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Custom Tailoring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14105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Freight transport by motor vehicles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49231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>
                          <a:effectLst/>
                        </a:rPr>
                        <a:t>Accounting, book-keeping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692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Funeral and other personal service  activities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9609, 9603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>
                          <a:effectLst/>
                        </a:rPr>
                        <a:t>Freight transport other than by motor vehicles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49232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>
                          <a:effectLst/>
                        </a:rPr>
                        <a:t>Research and development &amp; Other Professional Services +veterinary </a:t>
                      </a:r>
                      <a:r>
                        <a:rPr lang="en-IN" sz="1000" u="none" strike="noStrike" dirty="0" smtClean="0">
                          <a:effectLst/>
                        </a:rPr>
                        <a:t>activities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70,71,72,73,74,75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dirty="0" smtClean="0"/>
                        <a:t>Activities of households as employers of domestic </a:t>
                      </a:r>
                    </a:p>
                    <a:p>
                      <a:pPr algn="l" rtl="0" fontAlgn="ctr"/>
                      <a:r>
                        <a:rPr lang="en-US" sz="1000" dirty="0" smtClean="0"/>
                        <a:t>personnel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Water Transport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50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 dirty="0">
                          <a:effectLst/>
                        </a:rPr>
                        <a:t>Administrative and support services excluding Renting of machinery &amp; equipment without operator, personal / household </a:t>
                      </a:r>
                      <a:r>
                        <a:rPr lang="en-IN" sz="1000" u="none" strike="noStrike" dirty="0" smtClean="0">
                          <a:effectLst/>
                        </a:rPr>
                        <a:t>goods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78 to 82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(NIC Code is based on ISIC Rev 4)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Storage and warehousing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521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Services of owner-occupied </a:t>
                      </a:r>
                    </a:p>
                    <a:p>
                      <a:r>
                        <a:rPr lang="en-IN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Dwellings</a:t>
                      </a:r>
                      <a:endParaRPr lang="en-IN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59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VALUE ADDED SHARES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780259"/>
              </p:ext>
            </p:extLst>
          </p:nvPr>
        </p:nvGraphicFramePr>
        <p:xfrm>
          <a:off x="838200" y="990600"/>
          <a:ext cx="6629400" cy="4919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9938"/>
                <a:gridCol w="1789938"/>
                <a:gridCol w="3049524"/>
              </a:tblGrid>
              <a:tr h="838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INDUSTRY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GROSS VALUE ADDED SHARE</a:t>
                      </a:r>
                      <a:r>
                        <a:rPr lang="en-US" sz="1400" baseline="0" dirty="0" smtClean="0"/>
                        <a:t> IN TOTAL GVA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GROSS VALUE ADDED</a:t>
                      </a:r>
                      <a:r>
                        <a:rPr lang="en-US" sz="1400" baseline="0" dirty="0" smtClean="0"/>
                        <a:t> SHARE OF HOUSEHOLD +QUASI </a:t>
                      </a:r>
                      <a:r>
                        <a:rPr lang="en-US" sz="1400" i="0" baseline="0" dirty="0" smtClean="0"/>
                        <a:t>CORPORATONS</a:t>
                      </a:r>
                      <a:r>
                        <a:rPr lang="en-US" sz="1400" baseline="0" dirty="0" smtClean="0"/>
                        <a:t> IN GVA SERVICES *</a:t>
                      </a:r>
                      <a:endParaRPr lang="en-IN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 &amp; repair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17.0</a:t>
                      </a:r>
                      <a:endParaRPr lang="en-I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 &amp; restaurants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  <a:endParaRPr lang="en-I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Transport, storage, communication &amp; services related to broadcasting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</a:t>
                      </a:r>
                      <a:endParaRPr lang="en-I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</a:t>
                      </a:r>
                      <a:endParaRPr lang="en-I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estate, ownership of dwelling &amp; professional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16.2</a:t>
                      </a:r>
                      <a:endParaRPr lang="en-I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administration and defence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I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  <a:endParaRPr lang="en-I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48.1</a:t>
                      </a:r>
                      <a:endParaRPr lang="en-I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14400" y="5934670"/>
            <a:ext cx="678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* Quasi corporations are unincorporated enterprises maintaining accounts and source of data is the  NSS enterprises survey.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87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5486400" cy="566738"/>
          </a:xfrm>
        </p:spPr>
        <p:txBody>
          <a:bodyPr/>
          <a:lstStyle/>
          <a:p>
            <a:r>
              <a:rPr lang="en-US" dirty="0"/>
              <a:t>VALUE ADDED SHARES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571319775"/>
              </p:ext>
            </p:extLst>
          </p:nvPr>
        </p:nvGraphicFramePr>
        <p:xfrm>
          <a:off x="609600" y="1066800"/>
          <a:ext cx="7696200" cy="37325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607"/>
                <a:gridCol w="607193"/>
                <a:gridCol w="1256097"/>
                <a:gridCol w="725103"/>
                <a:gridCol w="672859"/>
                <a:gridCol w="546341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INDUSTRY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 smtClean="0">
                          <a:effectLst/>
                        </a:rPr>
                        <a:t>GEN</a:t>
                      </a:r>
                    </a:p>
                    <a:p>
                      <a:pPr algn="l" fontAlgn="b"/>
                      <a:r>
                        <a:rPr lang="en-IN" sz="1600" u="none" strike="noStrike" dirty="0" smtClean="0">
                          <a:effectLst/>
                        </a:rPr>
                        <a:t>GOVT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PUBLIC </a:t>
                      </a:r>
                      <a:r>
                        <a:rPr lang="en-IN" sz="1600" u="none" strike="noStrike" dirty="0" smtClean="0">
                          <a:effectLst/>
                        </a:rPr>
                        <a:t>CORPN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PRIVATE </a:t>
                      </a:r>
                      <a:r>
                        <a:rPr lang="en-IN" sz="1600" u="none" strike="noStrike" dirty="0" smtClean="0">
                          <a:effectLst/>
                        </a:rPr>
                        <a:t>CORPN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 smtClean="0">
                          <a:effectLst/>
                        </a:rPr>
                        <a:t>QUASI+HH 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>
                          <a:effectLst/>
                        </a:rPr>
                        <a:t>TOTAL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</a:tr>
              <a:tr h="38671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Trade &amp; repair services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2.3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11.3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86.5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100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Hotels &amp; restaurants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0.6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23.0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76.4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100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Transport, storage, communication &amp; services related to broadcasting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21.5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33.4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45.2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100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Financial services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 smtClean="0">
                          <a:effectLst/>
                        </a:rPr>
                        <a:t>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 smtClean="0">
                          <a:effectLst/>
                        </a:rPr>
                        <a:t>49.2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42.3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8.5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100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Real estate, ownership of dwelling &amp; professional services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0.2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43.8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55.9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100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Public administration and defence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100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100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Other services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39.7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13.8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46.5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effectLst/>
                        </a:rPr>
                        <a:t>100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 smtClean="0">
                          <a:effectLst/>
                        </a:rPr>
                        <a:t>GVA </a:t>
                      </a:r>
                      <a:r>
                        <a:rPr lang="en-IN" sz="1600" u="none" strike="noStrike" dirty="0">
                          <a:effectLst/>
                        </a:rPr>
                        <a:t>at basic prices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 smtClean="0">
                          <a:effectLst/>
                        </a:rPr>
                        <a:t>16.2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 smtClean="0">
                          <a:effectLst/>
                        </a:rPr>
                        <a:t>9.4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26.3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48.1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effectLst/>
                        </a:rPr>
                        <a:t>100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63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410803"/>
              </p:ext>
            </p:extLst>
          </p:nvPr>
        </p:nvGraphicFramePr>
        <p:xfrm>
          <a:off x="914400" y="914400"/>
          <a:ext cx="8001000" cy="4898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400"/>
                <a:gridCol w="5181600"/>
              </a:tblGrid>
              <a:tr h="699445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Institutional Sector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Data sources</a:t>
                      </a:r>
                      <a:endParaRPr lang="en-US" dirty="0"/>
                    </a:p>
                  </a:txBody>
                  <a:tcPr/>
                </a:tc>
              </a:tr>
              <a:tr h="816436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</a:t>
                      </a:r>
                      <a:r>
                        <a:rPr lang="en-US" baseline="0" dirty="0" smtClean="0"/>
                        <a:t> Government ( non –market producer) and </a:t>
                      </a:r>
                      <a:r>
                        <a:rPr lang="en-US" dirty="0" smtClean="0"/>
                        <a:t>Public corporations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Budget documents  &amp;  Annual Reports</a:t>
                      </a:r>
                      <a:endParaRPr lang="en-US" dirty="0"/>
                    </a:p>
                  </a:txBody>
                  <a:tcPr/>
                </a:tc>
              </a:tr>
              <a:tr h="1068679"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Corporate sector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/>
                        <a:t>Annual accounts of companies as filed with the Ministry of Corporate Affairs (MCA) under their e-governance initiative, MCA21</a:t>
                      </a:r>
                      <a:endParaRPr lang="en-US" dirty="0"/>
                    </a:p>
                  </a:txBody>
                  <a:tcPr/>
                </a:tc>
              </a:tr>
              <a:tr h="2216040"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Cooperatives, Quasi</a:t>
                      </a:r>
                      <a:r>
                        <a:rPr lang="en-US" baseline="0" dirty="0" smtClean="0"/>
                        <a:t> corporations &amp; Households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NSS Surveys on employment and unemployment and consumer expenditure; NSS Survey on Unincorporated Non-agricultural Enterprises; </a:t>
                      </a:r>
                    </a:p>
                    <a:p>
                      <a:pPr algn="just"/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86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ESTIMATING GVA ( Non –Financial Services)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Market producers :</a:t>
            </a:r>
            <a:r>
              <a:rPr lang="en-IN" dirty="0"/>
              <a:t> output </a:t>
            </a:r>
            <a:r>
              <a:rPr lang="en-IN" dirty="0" smtClean="0"/>
              <a:t>in nominal </a:t>
            </a:r>
            <a:r>
              <a:rPr lang="en-IN" dirty="0"/>
              <a:t>terms is measured from the books of accounts broadly as sum of sales and changes </a:t>
            </a:r>
            <a:r>
              <a:rPr lang="en-IN" dirty="0" smtClean="0"/>
              <a:t>in inventories</a:t>
            </a:r>
            <a:r>
              <a:rPr lang="en-IN" dirty="0"/>
              <a:t>.</a:t>
            </a:r>
            <a:endParaRPr lang="en-IN" dirty="0" smtClean="0"/>
          </a:p>
          <a:p>
            <a:pPr algn="just"/>
            <a:r>
              <a:rPr lang="en-IN" dirty="0" smtClean="0"/>
              <a:t>Non-market producers : output </a:t>
            </a:r>
            <a:r>
              <a:rPr lang="en-IN" dirty="0"/>
              <a:t>is measured at </a:t>
            </a:r>
            <a:r>
              <a:rPr lang="en-IN" dirty="0" smtClean="0"/>
              <a:t>nominal prices </a:t>
            </a:r>
            <a:r>
              <a:rPr lang="en-IN" dirty="0"/>
              <a:t>on the basis of input cost approach, as sum of inputs, compensation of employees </a:t>
            </a:r>
            <a:r>
              <a:rPr lang="en-IN" dirty="0" smtClean="0"/>
              <a:t>and consumption </a:t>
            </a:r>
            <a:r>
              <a:rPr lang="en-IN" dirty="0"/>
              <a:t>of fixed </a:t>
            </a:r>
            <a:r>
              <a:rPr lang="en-IN" dirty="0" smtClean="0"/>
              <a:t>capital(CFC)</a:t>
            </a:r>
          </a:p>
          <a:p>
            <a:pPr algn="just"/>
            <a:r>
              <a:rPr lang="en-IN" dirty="0" smtClean="0"/>
              <a:t>CFC is compiled following the procedure of Perpetual Inventory method.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087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Household sector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Bench Mark Year estimate :   Estimated </a:t>
            </a:r>
            <a:r>
              <a:rPr lang="en-US" sz="2900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 Input and the value added per worker (VAPW) in the activity. </a:t>
            </a:r>
          </a:p>
          <a:p>
            <a:pPr>
              <a:buNone/>
            </a:pP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 For subsequent years, the GVA is estimated by extrapolation using appropriate indicators relevant to the economic activity</a:t>
            </a:r>
          </a:p>
          <a:p>
            <a:pPr>
              <a:buNone/>
            </a:pP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Effective LI method used for compiling estimates  in some sectors to address the issue of  differential </a:t>
            </a:r>
            <a:r>
              <a:rPr lang="en-US" sz="2900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 productivity  by assigning weights to different categories of workers engaged in an economic activity based on their productivity. </a:t>
            </a:r>
          </a:p>
          <a:p>
            <a:pPr>
              <a:buNone/>
            </a:pP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Nested Cobb-Douglas function has been used for computing the  weights of different categories of workers.</a:t>
            </a:r>
          </a:p>
          <a:p>
            <a:pPr marL="0" indent="0">
              <a:spcBef>
                <a:spcPts val="0"/>
              </a:spcBef>
              <a:defRPr/>
            </a:pP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 USED  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78483"/>
              </p:ext>
            </p:extLst>
          </p:nvPr>
        </p:nvGraphicFramePr>
        <p:xfrm>
          <a:off x="457200" y="1295401"/>
          <a:ext cx="8305800" cy="485903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3936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Industry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Current prices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Constant prices 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Indicators</a:t>
                      </a:r>
                      <a:r>
                        <a:rPr lang="en-US" sz="1200" baseline="0" dirty="0" smtClean="0">
                          <a:effectLst/>
                        </a:rPr>
                        <a:t> for constant prices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3396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Trade &amp; Repair Services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Index of sales Tax turnover, Motor vehicles sales growth superimposed by WPI of traded commodities, Service tax growth</a:t>
                      </a:r>
                      <a:endParaRPr lang="en-IN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Extrapolation/single deflation</a:t>
                      </a:r>
                      <a:endParaRPr lang="en-IN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Sale of motor vehicles,  WPI traded </a:t>
                      </a:r>
                      <a:endParaRPr lang="en-IN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commodities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465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Hotels and Restaurents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Corporate growth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Single deflation</a:t>
                      </a:r>
                      <a:endParaRPr lang="en-IN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WPI traded </a:t>
                      </a:r>
                      <a:endParaRPr lang="en-IN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commodities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8930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Road Transport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Growth in regd. vehicles, superimposed by CPI( Transport and communication)</a:t>
                      </a:r>
                      <a:endParaRPr lang="en-IN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Extrapolation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Registered vehicle growth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1163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Water Transport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Base year estimates moved using cargo handled index (major &amp; minor ports) and superimposed by CPI( Transport and communication)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Extrapolation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Cargo Handled index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698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Services Incidental to Transport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Combined growth of  Road &amp; Water transport.</a:t>
                      </a:r>
                      <a:endParaRPr lang="en-IN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Extrapolation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Combined growth of  Road &amp; Water transport.</a:t>
                      </a:r>
                      <a:endParaRPr lang="en-IN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71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1994</Words>
  <Application>Microsoft Office PowerPoint</Application>
  <PresentationFormat>On-screen Show (4:3)</PresentationFormat>
  <Paragraphs>439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MEASURING SERVICES IN NATIONAL ACCOUNTS</vt:lpstr>
      <vt:lpstr>MEASURING GVA OF SERVICES</vt:lpstr>
      <vt:lpstr>COVERAGE</vt:lpstr>
      <vt:lpstr>VALUE ADDED SHARES</vt:lpstr>
      <vt:lpstr>VALUE ADDED SHARES</vt:lpstr>
      <vt:lpstr>Sources of data</vt:lpstr>
      <vt:lpstr>ESTIMATING GVA ( Non –Financial Services)</vt:lpstr>
      <vt:lpstr>Household sector</vt:lpstr>
      <vt:lpstr>INDICATORS USED  </vt:lpstr>
      <vt:lpstr>INDICATORS USED</vt:lpstr>
      <vt:lpstr>INDICATORS USED</vt:lpstr>
      <vt:lpstr>Classification of financial corporations</vt:lpstr>
      <vt:lpstr>ESTIMATES AT CURRENT PRICES</vt:lpstr>
      <vt:lpstr>Financial intermediaries </vt:lpstr>
      <vt:lpstr> Financial intermediaries </vt:lpstr>
      <vt:lpstr>ESTIMATES AT CURRENT PRICES</vt:lpstr>
      <vt:lpstr>Other financial intermediaries except insurance corporations and pension funds  </vt:lpstr>
      <vt:lpstr> Other financial intermediaries except insurance corporations and pension funds  </vt:lpstr>
      <vt:lpstr> Financial auxiliaries</vt:lpstr>
      <vt:lpstr>  Captive financial institutions and money lenders   </vt:lpstr>
      <vt:lpstr>Insurance corporations  </vt:lpstr>
      <vt:lpstr> PENSION FUNDS</vt:lpstr>
      <vt:lpstr>ESTIMATES AT CONSTANT PRICES</vt:lpstr>
      <vt:lpstr>Challenges and Way forward</vt:lpstr>
      <vt:lpstr>Challenges and Way forward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CORPORATIONS</dc:title>
  <dc:creator>DELL</dc:creator>
  <cp:lastModifiedBy>rajeswari</cp:lastModifiedBy>
  <cp:revision>109</cp:revision>
  <cp:lastPrinted>2017-10-09T04:52:01Z</cp:lastPrinted>
  <dcterms:created xsi:type="dcterms:W3CDTF">2017-09-30T04:47:52Z</dcterms:created>
  <dcterms:modified xsi:type="dcterms:W3CDTF">2017-10-12T08:08:07Z</dcterms:modified>
</cp:coreProperties>
</file>